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43432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390024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3DC310-F6DA-471A-863E-31F2C683C7F5}"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5284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834511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3DC310-F6DA-471A-863E-31F2C683C7F5}"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2345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2075289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993384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344921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1838751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2F4010C2-6EE9-448F-B3CF-7AE69AA528D4}" type="datetimeFigureOut">
              <a:rPr lang="en-US" smtClean="0"/>
              <a:t>5/18/2024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2889569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341468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F4010C2-6EE9-448F-B3CF-7AE69AA528D4}" type="datetimeFigureOut">
              <a:rPr lang="en-US" smtClean="0"/>
              <a:t>5/18/2024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207418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2F4010C2-6EE9-448F-B3CF-7AE69AA528D4}" type="datetimeFigureOut">
              <a:rPr lang="en-US" smtClean="0"/>
              <a:t>5/18/2024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3779251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4010C2-6EE9-448F-B3CF-7AE69AA528D4}" type="datetimeFigureOut">
              <a:rPr lang="en-US" smtClean="0"/>
              <a:t>5/18/2024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148856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3597952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2F4010C2-6EE9-448F-B3CF-7AE69AA528D4}" type="datetimeFigureOut">
              <a:rPr lang="en-US" smtClean="0"/>
              <a:t>5/18/2024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3DC310-F6DA-471A-863E-31F2C683C7F5}" type="slidenum">
              <a:rPr lang="en-US" smtClean="0"/>
              <a:t>‹#›</a:t>
            </a:fld>
            <a:endParaRPr lang="en-US"/>
          </a:p>
        </p:txBody>
      </p:sp>
    </p:spTree>
    <p:extLst>
      <p:ext uri="{BB962C8B-B14F-4D97-AF65-F5344CB8AC3E}">
        <p14:creationId xmlns:p14="http://schemas.microsoft.com/office/powerpoint/2010/main" val="299667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F4010C2-6EE9-448F-B3CF-7AE69AA528D4}" type="datetimeFigureOut">
              <a:rPr lang="en-US" smtClean="0"/>
              <a:t>5/18/2024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33DC310-F6DA-471A-863E-31F2C683C7F5}" type="slidenum">
              <a:rPr lang="en-US" smtClean="0"/>
              <a:t>‹#›</a:t>
            </a:fld>
            <a:endParaRPr lang="en-US"/>
          </a:p>
        </p:txBody>
      </p:sp>
    </p:spTree>
    <p:extLst>
      <p:ext uri="{BB962C8B-B14F-4D97-AF65-F5344CB8AC3E}">
        <p14:creationId xmlns:p14="http://schemas.microsoft.com/office/powerpoint/2010/main" val="914771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wikipedia.org/wiki/%D8%A8%D8%B1%D9%88%D8%AA%D9%8A%D9%86" TargetMode="External"/><Relationship Id="rId2" Type="http://schemas.openxmlformats.org/officeDocument/2006/relationships/hyperlink" Target="https://ar.wikipedia.org/wiki/%D8%AE%D8%B6%D8%A7%D8%A8" TargetMode="External"/><Relationship Id="rId1" Type="http://schemas.openxmlformats.org/officeDocument/2006/relationships/slideLayout" Target="../slideLayouts/slideLayout2.xml"/><Relationship Id="rId5" Type="http://schemas.openxmlformats.org/officeDocument/2006/relationships/hyperlink" Target="https://ar.wikipedia.org/wiki/%D8%B3%D8%B1%D8%B7%D8%A7%D9%86_%D8%A7%D9%84%D8%AC%D9%84%D8%AF" TargetMode="External"/><Relationship Id="rId4" Type="http://schemas.openxmlformats.org/officeDocument/2006/relationships/hyperlink" Target="https://ar.wikipedia.org/wiki/%D8%AA%D9%8A%D8%B1%D9%88%D8%B3%D9%8A%D9%86"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r.wikipedia.org/wiki/%D8%A3%D8%B0%D9%86_%D8%AF%D8%A7%D8%AE%D9%84%D9%8A%D8%A9" TargetMode="External"/><Relationship Id="rId2" Type="http://schemas.openxmlformats.org/officeDocument/2006/relationships/hyperlink" Target="https://ar.wikipedia.org/wiki/%D9%82%D8%B2%D8%AD%D9%8A%D8%A9" TargetMode="External"/><Relationship Id="rId1" Type="http://schemas.openxmlformats.org/officeDocument/2006/relationships/slideLayout" Target="../slideLayouts/slideLayout2.xml"/><Relationship Id="rId4" Type="http://schemas.openxmlformats.org/officeDocument/2006/relationships/hyperlink" Target="https://ar.wikipedia.org/wiki/%D8%AC%D8%B0%D8%B9_%D8%A7%D9%84%D8%AF%D9%85%D8%A7%D8%B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r.wikipedia.org/wiki/%D8%B4%D8%A7%D9%85%D8%A9_%D9%85%D9%8A%D9%84%D8%A7%D9%86%D9%8A%D9%86%D9%8A%D8%A9" TargetMode="External"/><Relationship Id="rId2" Type="http://schemas.openxmlformats.org/officeDocument/2006/relationships/hyperlink" Target="https://ar.wikipedia.org/wiki/%D9%85%D9%87%D9%8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r.wikipedia.org/wiki/%D8%AD%D9%8A%D8%A7%D8%A9" TargetMode="External"/><Relationship Id="rId2" Type="http://schemas.openxmlformats.org/officeDocument/2006/relationships/hyperlink" Target="https://ar.wikipedia.org/wiki/%D8%BA%D8%AF%D8%A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89213" y="1099930"/>
            <a:ext cx="8915399" cy="1484244"/>
          </a:xfrm>
        </p:spPr>
        <p:txBody>
          <a:bodyPr>
            <a:normAutofit/>
          </a:bodyPr>
          <a:lstStyle/>
          <a:p>
            <a:pPr algn="ctr"/>
            <a:r>
              <a:rPr lang="ar-IQ" sz="6000" dirty="0" smtClean="0"/>
              <a:t>الميلانين ,أسبابه وامراضه</a:t>
            </a:r>
            <a:endParaRPr lang="en-US" sz="6000" dirty="0"/>
          </a:p>
        </p:txBody>
      </p:sp>
      <p:sp>
        <p:nvSpPr>
          <p:cNvPr id="3" name="عنوان فرعي 2"/>
          <p:cNvSpPr>
            <a:spLocks noGrp="1"/>
          </p:cNvSpPr>
          <p:nvPr>
            <p:ph type="subTitle" idx="1"/>
          </p:nvPr>
        </p:nvSpPr>
        <p:spPr>
          <a:xfrm>
            <a:off x="2589212" y="3617844"/>
            <a:ext cx="8915399" cy="2219558"/>
          </a:xfrm>
        </p:spPr>
        <p:txBody>
          <a:bodyPr>
            <a:noAutofit/>
          </a:bodyPr>
          <a:lstStyle/>
          <a:p>
            <a:pPr algn="ctr"/>
            <a:r>
              <a:rPr lang="ar-IQ" sz="3200" dirty="0" err="1" smtClean="0"/>
              <a:t>ا.د</a:t>
            </a:r>
            <a:r>
              <a:rPr lang="ar-IQ" sz="3200" dirty="0" smtClean="0"/>
              <a:t>. بشرى إبراهيم القيسي </a:t>
            </a:r>
          </a:p>
          <a:p>
            <a:pPr algn="ctr"/>
            <a:r>
              <a:rPr lang="ar-IQ" sz="3200" dirty="0" err="1" smtClean="0"/>
              <a:t>ا.م.د</a:t>
            </a:r>
            <a:r>
              <a:rPr lang="ar-IQ" sz="3200" dirty="0" smtClean="0"/>
              <a:t>. سليمة لفتة حسن</a:t>
            </a:r>
          </a:p>
          <a:p>
            <a:pPr algn="ctr"/>
            <a:r>
              <a:rPr lang="ar-IQ" sz="3200" dirty="0" smtClean="0"/>
              <a:t>م. تغريد جبار حمادي </a:t>
            </a:r>
            <a:endParaRPr lang="en-US" sz="3200" dirty="0"/>
          </a:p>
        </p:txBody>
      </p:sp>
    </p:spTree>
    <p:extLst>
      <p:ext uri="{BB962C8B-B14F-4D97-AF65-F5344CB8AC3E}">
        <p14:creationId xmlns:p14="http://schemas.microsoft.com/office/powerpoint/2010/main" val="4280903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49196"/>
          </a:xfrm>
        </p:spPr>
        <p:txBody>
          <a:bodyPr/>
          <a:lstStyle/>
          <a:p>
            <a:pPr algn="r"/>
            <a:r>
              <a:rPr lang="ar-IQ" dirty="0" smtClean="0"/>
              <a:t>أسباب نقص صبغة الميلانين</a:t>
            </a:r>
            <a:endParaRPr lang="en-US" dirty="0"/>
          </a:p>
        </p:txBody>
      </p:sp>
      <p:sp>
        <p:nvSpPr>
          <p:cNvPr id="3" name="عنصر نائب للمحتوى 2"/>
          <p:cNvSpPr>
            <a:spLocks noGrp="1"/>
          </p:cNvSpPr>
          <p:nvPr>
            <p:ph idx="1"/>
          </p:nvPr>
        </p:nvSpPr>
        <p:spPr>
          <a:xfrm>
            <a:off x="2589212" y="1573305"/>
            <a:ext cx="8915400" cy="4693023"/>
          </a:xfrm>
        </p:spPr>
        <p:txBody>
          <a:bodyPr>
            <a:normAutofit/>
          </a:bodyPr>
          <a:lstStyle/>
          <a:p>
            <a:pPr algn="r">
              <a:lnSpc>
                <a:spcPct val="150000"/>
              </a:lnSpc>
            </a:pPr>
            <a:r>
              <a:rPr lang="ar-IQ" sz="2800" dirty="0"/>
              <a:t>يعود سبب حالة نقص صبغة الميلانين إلى أن الخلايا </a:t>
            </a:r>
            <a:r>
              <a:rPr lang="ar-IQ" sz="2800" dirty="0" err="1"/>
              <a:t>الصباغية</a:t>
            </a:r>
            <a:r>
              <a:rPr lang="ar-IQ" sz="2800" dirty="0"/>
              <a:t> عند بعض الأشخاص تقوم بتصنيع كمية أقل من صبغة الميلانين، ويرتبط ذلك بطفرة جينية عند المصاب، وعلى الرغم من أن عدد الخلايا </a:t>
            </a:r>
            <a:r>
              <a:rPr lang="ar-IQ" sz="2800" dirty="0" err="1"/>
              <a:t>الصباغية</a:t>
            </a:r>
            <a:r>
              <a:rPr lang="ar-IQ" sz="2800" dirty="0"/>
              <a:t> نفسها عند الجميع، كما أن هذا الاضطراب لا يعد وراثيًا وذلك لأن الخلل </a:t>
            </a:r>
            <a:r>
              <a:rPr lang="ar-IQ" sz="2800" dirty="0" err="1"/>
              <a:t>الكروموسومي</a:t>
            </a:r>
            <a:r>
              <a:rPr lang="ar-IQ" sz="2800" dirty="0"/>
              <a:t> يحدث </a:t>
            </a:r>
            <a:r>
              <a:rPr lang="ar-IQ" sz="2800" dirty="0" smtClean="0"/>
              <a:t>بعد الولادة.</a:t>
            </a:r>
          </a:p>
          <a:p>
            <a:pPr algn="r">
              <a:lnSpc>
                <a:spcPct val="150000"/>
              </a:lnSpc>
            </a:pPr>
            <a:endParaRPr lang="en-US" sz="2000" dirty="0"/>
          </a:p>
        </p:txBody>
      </p:sp>
    </p:spTree>
    <p:extLst>
      <p:ext uri="{BB962C8B-B14F-4D97-AF65-F5344CB8AC3E}">
        <p14:creationId xmlns:p14="http://schemas.microsoft.com/office/powerpoint/2010/main" val="37490809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680255"/>
          </a:xfrm>
        </p:spPr>
        <p:txBody>
          <a:bodyPr/>
          <a:lstStyle/>
          <a:p>
            <a:pPr algn="r"/>
            <a:r>
              <a:rPr lang="ar-IQ" dirty="0" smtClean="0"/>
              <a:t>اعراض نقص صبغة الميلانين</a:t>
            </a:r>
            <a:endParaRPr lang="en-US" dirty="0"/>
          </a:p>
        </p:txBody>
      </p:sp>
      <p:sp>
        <p:nvSpPr>
          <p:cNvPr id="3" name="عنصر نائب للمحتوى 2"/>
          <p:cNvSpPr>
            <a:spLocks noGrp="1"/>
          </p:cNvSpPr>
          <p:nvPr>
            <p:ph idx="1"/>
          </p:nvPr>
        </p:nvSpPr>
        <p:spPr>
          <a:xfrm>
            <a:off x="2589212" y="1546412"/>
            <a:ext cx="8915400" cy="4827494"/>
          </a:xfrm>
        </p:spPr>
        <p:txBody>
          <a:bodyPr>
            <a:noAutofit/>
          </a:bodyPr>
          <a:lstStyle/>
          <a:p>
            <a:pPr algn="r"/>
            <a:r>
              <a:rPr lang="ar-IQ" sz="2000" dirty="0"/>
              <a:t>يرتبط نقص صبغة الميلانين بأعراض عصبية، وأخرى عضلية هيكلية وجلدية، إذ تختلف هذه الأعراض من شخص لأخر، ولا يشترط أن يعاني جميع المصابين من جميع الأعراض، حيث تبدأ الأعراض لدى المصابين بالظهور في عمر السنتين، وتشمل ما يأتي</a:t>
            </a:r>
            <a:r>
              <a:rPr lang="ar-IQ" sz="2000" dirty="0" smtClean="0"/>
              <a:t>:</a:t>
            </a:r>
          </a:p>
          <a:p>
            <a:pPr algn="r"/>
            <a:r>
              <a:rPr lang="ar-IQ" sz="2000" dirty="0" smtClean="0"/>
              <a:t>مشكلات </a:t>
            </a:r>
            <a:r>
              <a:rPr lang="ar-IQ" sz="2000" dirty="0"/>
              <a:t>في النظر، مثل: الحول، والعيون المتباعدة</a:t>
            </a:r>
            <a:r>
              <a:rPr lang="ar-IQ" sz="2000" dirty="0" smtClean="0"/>
              <a:t>.</a:t>
            </a:r>
          </a:p>
          <a:p>
            <a:pPr algn="r"/>
            <a:r>
              <a:rPr lang="ar-IQ" sz="2000" dirty="0" smtClean="0"/>
              <a:t>مشكلات </a:t>
            </a:r>
            <a:r>
              <a:rPr lang="ar-IQ" sz="2000" dirty="0"/>
              <a:t>في السمع، أو الصمم</a:t>
            </a:r>
            <a:r>
              <a:rPr lang="ar-IQ" sz="2000" dirty="0" smtClean="0"/>
              <a:t>.</a:t>
            </a:r>
          </a:p>
          <a:p>
            <a:pPr algn="r"/>
            <a:r>
              <a:rPr lang="ar-IQ" sz="2000" dirty="0" smtClean="0"/>
              <a:t>زيادة </a:t>
            </a:r>
            <a:r>
              <a:rPr lang="ar-IQ" sz="2000" dirty="0"/>
              <a:t>شعر الجسم</a:t>
            </a:r>
            <a:r>
              <a:rPr lang="ar-IQ" sz="2000" dirty="0" smtClean="0"/>
              <a:t>.</a:t>
            </a:r>
          </a:p>
          <a:p>
            <a:pPr algn="r"/>
            <a:r>
              <a:rPr lang="ar-IQ" sz="2000" dirty="0" smtClean="0"/>
              <a:t>بقع </a:t>
            </a:r>
            <a:r>
              <a:rPr lang="ar-IQ" sz="2000" dirty="0"/>
              <a:t>منقطة من الجلد على الذراعين، أو الساقين، أو البطن</a:t>
            </a:r>
            <a:r>
              <a:rPr lang="ar-IQ" sz="2000" dirty="0" smtClean="0"/>
              <a:t>.</a:t>
            </a:r>
          </a:p>
          <a:p>
            <a:pPr algn="r"/>
            <a:r>
              <a:rPr lang="ar-IQ" sz="2000" dirty="0" smtClean="0"/>
              <a:t>النوبات</a:t>
            </a:r>
            <a:r>
              <a:rPr lang="ar-IQ" sz="2000" dirty="0"/>
              <a:t>، ودرجة معينة من الضعف الإدراكي</a:t>
            </a:r>
            <a:r>
              <a:rPr lang="ar-IQ" sz="2000" dirty="0" smtClean="0"/>
              <a:t>.</a:t>
            </a:r>
          </a:p>
          <a:p>
            <a:pPr algn="r"/>
            <a:r>
              <a:rPr lang="ar-IQ" sz="2000" dirty="0" smtClean="0"/>
              <a:t>مشكلات </a:t>
            </a:r>
            <a:r>
              <a:rPr lang="ar-IQ" sz="2000" dirty="0"/>
              <a:t>الفم والأسنان، مثل: الحنك المشقوق، والشفة المشقوقة، والتشوهات </a:t>
            </a:r>
            <a:r>
              <a:rPr lang="ar-IQ" sz="2000" dirty="0" smtClean="0"/>
              <a:t>السنية.</a:t>
            </a:r>
          </a:p>
          <a:p>
            <a:pPr algn="r"/>
            <a:r>
              <a:rPr lang="ar-IQ" sz="2000" dirty="0" smtClean="0"/>
              <a:t>الجنف</a:t>
            </a:r>
            <a:r>
              <a:rPr lang="ar-IQ" sz="2000" dirty="0"/>
              <a:t>، وهو انحناء غير طبيعي في العمود </a:t>
            </a:r>
            <a:r>
              <a:rPr lang="ar-IQ" sz="2000" dirty="0" smtClean="0"/>
              <a:t>الفقري</a:t>
            </a:r>
            <a:endParaRPr lang="en-US" sz="2000" dirty="0"/>
          </a:p>
        </p:txBody>
      </p:sp>
    </p:spTree>
    <p:extLst>
      <p:ext uri="{BB962C8B-B14F-4D97-AF65-F5344CB8AC3E}">
        <p14:creationId xmlns:p14="http://schemas.microsoft.com/office/powerpoint/2010/main" val="24910483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1"/>
            <a:r>
              <a:rPr lang="ar-IQ" sz="3200" dirty="0" smtClean="0"/>
              <a:t>امراض نقص صبغة الميلانين (</a:t>
            </a:r>
            <a:r>
              <a:rPr lang="en-US" dirty="0" smtClean="0"/>
              <a:t>(</a:t>
            </a:r>
            <a:r>
              <a:rPr lang="en-US" dirty="0" err="1" smtClean="0"/>
              <a:t>hypomelanosis</a:t>
            </a:r>
            <a:endParaRPr lang="en-US" dirty="0"/>
          </a:p>
        </p:txBody>
      </p:sp>
      <p:sp>
        <p:nvSpPr>
          <p:cNvPr id="3" name="عنصر نائب للمحتوى 2"/>
          <p:cNvSpPr>
            <a:spLocks noGrp="1"/>
          </p:cNvSpPr>
          <p:nvPr>
            <p:ph idx="1"/>
          </p:nvPr>
        </p:nvSpPr>
        <p:spPr>
          <a:xfrm>
            <a:off x="1936376" y="1627093"/>
            <a:ext cx="9568236" cy="4679577"/>
          </a:xfrm>
        </p:spPr>
        <p:txBody>
          <a:bodyPr>
            <a:normAutofit fontScale="85000" lnSpcReduction="10000"/>
          </a:bodyPr>
          <a:lstStyle/>
          <a:p>
            <a:pPr algn="r">
              <a:lnSpc>
                <a:spcPct val="160000"/>
              </a:lnSpc>
            </a:pPr>
            <a:r>
              <a:rPr lang="en-US" dirty="0" smtClean="0"/>
              <a:t>(</a:t>
            </a:r>
            <a:r>
              <a:rPr lang="en-US" sz="2800" dirty="0" smtClean="0"/>
              <a:t>Albinism</a:t>
            </a:r>
            <a:r>
              <a:rPr lang="ar-IQ" sz="2800" dirty="0" smtClean="0"/>
              <a:t>1. المهق (</a:t>
            </a:r>
            <a:endParaRPr lang="en-US" sz="2800" dirty="0" smtClean="0"/>
          </a:p>
          <a:p>
            <a:pPr algn="r">
              <a:lnSpc>
                <a:spcPct val="160000"/>
              </a:lnSpc>
            </a:pPr>
            <a:r>
              <a:rPr lang="ar-IQ" sz="2800" dirty="0" smtClean="0"/>
              <a:t>المهق أو ما يعرف بالبرص، هو مجموعة من الاضطرابات الوراثية النادرة يحدث بسبب إنتاج الجسم كميات قليلة جدًا من الميلانين، مما يجعل المصابون ذو شعر أبيض وبشرة شاحبة وعيون زرقاء، وقد يعانون من مشكلات في الرؤية؛ لأن صبغة الميلانين مسؤولة عن العصب البصري. يكون الأشخاص المصابين بالمهق معرضون لخطر الإصابة بسرطان الجلد، وذلك بسبب حساسيتهم الكبيرة للشمس، كما يحدث البرص بسبب مشكلات في الجينات المسؤولة عن إنتاج صبغة الميلانين</a:t>
            </a:r>
            <a:endParaRPr lang="en-US" sz="2800" dirty="0"/>
          </a:p>
        </p:txBody>
      </p:sp>
    </p:spTree>
    <p:extLst>
      <p:ext uri="{BB962C8B-B14F-4D97-AF65-F5344CB8AC3E}">
        <p14:creationId xmlns:p14="http://schemas.microsoft.com/office/powerpoint/2010/main" val="7319122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المهق (البرص): أسباب وأعراض وطرق علاج"/>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96380" y="739588"/>
            <a:ext cx="10448773" cy="5809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7608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2589213" y="577850"/>
            <a:ext cx="8915400" cy="5715000"/>
          </a:xfrm>
        </p:spPr>
        <p:txBody>
          <a:bodyPr/>
          <a:lstStyle/>
          <a:p>
            <a:pPr algn="r"/>
            <a:r>
              <a:rPr lang="en-US" sz="2800" dirty="0" smtClean="0"/>
              <a:t>(Vitiligo ) </a:t>
            </a:r>
            <a:r>
              <a:rPr lang="ar-IQ" sz="2800" dirty="0" smtClean="0"/>
              <a:t> 2</a:t>
            </a:r>
            <a:r>
              <a:rPr lang="ar-IQ" sz="2800" dirty="0"/>
              <a:t>. </a:t>
            </a:r>
            <a:r>
              <a:rPr lang="ar-IQ" sz="2800" dirty="0" smtClean="0"/>
              <a:t>البهاق</a:t>
            </a:r>
          </a:p>
          <a:p>
            <a:pPr algn="r"/>
            <a:r>
              <a:rPr lang="ar-IQ" sz="2800" dirty="0" smtClean="0"/>
              <a:t>البهاق</a:t>
            </a:r>
            <a:r>
              <a:rPr lang="ar-IQ" sz="2800" dirty="0"/>
              <a:t> هو مرض مناعي ذاتي يحدث بسبب خلل في الخلايا </a:t>
            </a:r>
            <a:r>
              <a:rPr lang="ar-IQ" sz="2800" dirty="0" err="1"/>
              <a:t>الصباغية</a:t>
            </a:r>
            <a:r>
              <a:rPr lang="ar-IQ" sz="2800" dirty="0"/>
              <a:t> المنتجة للميلانين، فتؤدي لنقص في إنتاج صبغة الميلانين، ويتسبب في ظهور بقع بيضاء على مناطق الجلد المختلفة، مثل: الذراعين، والوجه، وقد تظهر </a:t>
            </a:r>
            <a:r>
              <a:rPr lang="ar-IQ" sz="2800" dirty="0" smtClean="0"/>
              <a:t>على الفم</a:t>
            </a:r>
            <a:endParaRPr lang="en-US" sz="2800" dirty="0" smtClean="0"/>
          </a:p>
          <a:p>
            <a:pPr algn="r"/>
            <a:r>
              <a:rPr lang="en-US" sz="2800" dirty="0" smtClean="0"/>
              <a:t> </a:t>
            </a:r>
            <a:endParaRPr lang="en-US" sz="2800" dirty="0"/>
          </a:p>
        </p:txBody>
      </p:sp>
    </p:spTree>
    <p:extLst>
      <p:ext uri="{BB962C8B-B14F-4D97-AF65-F5344CB8AC3E}">
        <p14:creationId xmlns:p14="http://schemas.microsoft.com/office/powerpoint/2010/main" val="1034101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نقص صبغة الميلانين: معلومات تهم صحتك"/>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58152" y="806824"/>
            <a:ext cx="10557801" cy="5849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4912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49196"/>
          </a:xfrm>
        </p:spPr>
        <p:txBody>
          <a:bodyPr/>
          <a:lstStyle/>
          <a:p>
            <a:pPr algn="r"/>
            <a:r>
              <a:rPr lang="ar-IQ" dirty="0" smtClean="0"/>
              <a:t>امراض زيادة انتاج الميلانين</a:t>
            </a:r>
            <a:endParaRPr lang="en-US" dirty="0"/>
          </a:p>
        </p:txBody>
      </p:sp>
      <p:sp>
        <p:nvSpPr>
          <p:cNvPr id="3" name="عنصر نائب للمحتوى 2"/>
          <p:cNvSpPr>
            <a:spLocks noGrp="1"/>
          </p:cNvSpPr>
          <p:nvPr>
            <p:ph idx="1"/>
          </p:nvPr>
        </p:nvSpPr>
        <p:spPr>
          <a:xfrm>
            <a:off x="2589212" y="1573305"/>
            <a:ext cx="8915400" cy="4693023"/>
          </a:xfrm>
        </p:spPr>
        <p:txBody>
          <a:bodyPr>
            <a:normAutofit/>
          </a:bodyPr>
          <a:lstStyle/>
          <a:p>
            <a:pPr algn="r"/>
            <a:r>
              <a:rPr lang="ar-IQ" sz="2800" dirty="0"/>
              <a:t>1. </a:t>
            </a:r>
            <a:r>
              <a:rPr lang="ar-IQ" sz="2800" dirty="0" smtClean="0"/>
              <a:t>الكلف</a:t>
            </a:r>
          </a:p>
          <a:p>
            <a:pPr algn="r"/>
            <a:r>
              <a:rPr lang="ar-IQ" sz="2800" dirty="0" smtClean="0"/>
              <a:t>يرتبط </a:t>
            </a:r>
            <a:r>
              <a:rPr lang="ar-IQ" sz="2800" dirty="0"/>
              <a:t>الكلف بزيادة إفراز الميلانين في جسم الإنسان، ويتميز هذا المرض بظهور بقع بنية اللون على الوجه، يعتقد الباحثون أن هذا المرض سببه الهرمونات، أو حبوب منع الحمل، أو التعرض المفرط لأشعة الشمس</a:t>
            </a:r>
            <a:r>
              <a:rPr lang="ar-IQ" sz="2800" dirty="0" smtClean="0"/>
              <a:t>.</a:t>
            </a:r>
          </a:p>
          <a:p>
            <a:pPr algn="r"/>
            <a:r>
              <a:rPr lang="ar-IQ" sz="2800" dirty="0" smtClean="0"/>
              <a:t>يقوم </a:t>
            </a:r>
            <a:r>
              <a:rPr lang="ar-IQ" sz="2800" dirty="0"/>
              <a:t>بعض الأطباء بوصف الكريمات التي تساعد على تفتيح بقع الكلف، أو الكريمات الواقية للشمس التي تمنع زيادة بقع الكلف سوءًا، كما أن هناك طرق حديثة تعتمد على العلاج الكيميائي من أجل علاج الكلف. </a:t>
            </a:r>
            <a:endParaRPr lang="en-US" sz="2800" dirty="0"/>
          </a:p>
        </p:txBody>
      </p:sp>
    </p:spTree>
    <p:extLst>
      <p:ext uri="{BB962C8B-B14F-4D97-AF65-F5344CB8AC3E}">
        <p14:creationId xmlns:p14="http://schemas.microsoft.com/office/powerpoint/2010/main" val="7193854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مخاطر زيادة إنتاج الميلانين"/>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6413" y="847166"/>
            <a:ext cx="9964270" cy="5531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00369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2111375" y="646113"/>
            <a:ext cx="9393238" cy="5553075"/>
          </a:xfrm>
        </p:spPr>
        <p:txBody>
          <a:bodyPr>
            <a:normAutofit/>
          </a:bodyPr>
          <a:lstStyle/>
          <a:p>
            <a:pPr algn="r"/>
            <a:r>
              <a:rPr lang="ar-IQ" sz="2800" dirty="0"/>
              <a:t>2. </a:t>
            </a:r>
            <a:r>
              <a:rPr lang="ar-IQ" sz="2800" dirty="0" smtClean="0"/>
              <a:t>النمش</a:t>
            </a:r>
          </a:p>
          <a:p>
            <a:pPr algn="r"/>
            <a:r>
              <a:rPr lang="ar-IQ" sz="2800" dirty="0" smtClean="0"/>
              <a:t>النمش </a:t>
            </a:r>
            <a:r>
              <a:rPr lang="ar-IQ" sz="2800" dirty="0"/>
              <a:t>هو حبوب بيضاوية لونها مائل إلى البني تظهر على الجلد، هناك نوع من النمش يكون مرتبط بالتعرض المفرط لأشعة الشمس وهو أكثر أنواع النمش شيوعًا، بحيث يظهر النمش على أكثر المناطق تعرضًا لأشعة الشمس، مثل: الوجه، وظاهر اليدين</a:t>
            </a:r>
            <a:r>
              <a:rPr lang="ar-IQ" sz="2800" dirty="0" smtClean="0"/>
              <a:t>.</a:t>
            </a:r>
          </a:p>
          <a:p>
            <a:pPr algn="r"/>
            <a:r>
              <a:rPr lang="ar-IQ" sz="2800" dirty="0" smtClean="0"/>
              <a:t>يظهر </a:t>
            </a:r>
            <a:r>
              <a:rPr lang="ar-IQ" sz="2800" dirty="0"/>
              <a:t>النمش على الأشخاص في منتصف العمر، ويستمر بالتزايد بمرور العمر</a:t>
            </a:r>
            <a:r>
              <a:rPr lang="ar-IQ" sz="2800" dirty="0" smtClean="0"/>
              <a:t>.</a:t>
            </a:r>
          </a:p>
          <a:p>
            <a:pPr algn="r"/>
            <a:r>
              <a:rPr lang="ar-IQ" sz="2800" dirty="0" smtClean="0"/>
              <a:t>إن </a:t>
            </a:r>
            <a:r>
              <a:rPr lang="ar-IQ" sz="2800" dirty="0"/>
              <a:t>النمش لا يعدّ خطيرًا، ولكن يعدّ الأشخاص الذين يظهر عليهم النمش أكثر عرضة للإصابة بسرطان الجلد من غيرهم. </a:t>
            </a:r>
            <a:endParaRPr lang="en-US" sz="2800" dirty="0"/>
          </a:p>
        </p:txBody>
      </p:sp>
    </p:spTree>
    <p:extLst>
      <p:ext uri="{BB962C8B-B14F-4D97-AF65-F5344CB8AC3E}">
        <p14:creationId xmlns:p14="http://schemas.microsoft.com/office/powerpoint/2010/main" val="40650237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صورة مقال طرق التخلص من النمش في الوجه"/>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88986" y="806824"/>
            <a:ext cx="9687869" cy="53250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0024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727612"/>
          </a:xfrm>
        </p:spPr>
        <p:txBody>
          <a:bodyPr/>
          <a:lstStyle/>
          <a:p>
            <a:pPr algn="r"/>
            <a:r>
              <a:rPr lang="ar-IQ" dirty="0" smtClean="0"/>
              <a:t>الميلانين </a:t>
            </a:r>
            <a:endParaRPr lang="en-US" dirty="0"/>
          </a:p>
        </p:txBody>
      </p:sp>
      <p:sp>
        <p:nvSpPr>
          <p:cNvPr id="3" name="عنصر نائب للمحتوى 2"/>
          <p:cNvSpPr>
            <a:spLocks noGrp="1"/>
          </p:cNvSpPr>
          <p:nvPr>
            <p:ph idx="1"/>
          </p:nvPr>
        </p:nvSpPr>
        <p:spPr>
          <a:xfrm>
            <a:off x="2319130" y="1351721"/>
            <a:ext cx="9185482" cy="5314121"/>
          </a:xfrm>
        </p:spPr>
        <p:txBody>
          <a:bodyPr>
            <a:noAutofit/>
          </a:bodyPr>
          <a:lstStyle/>
          <a:p>
            <a:pPr algn="r"/>
            <a:r>
              <a:rPr lang="ar-IQ" sz="2000" b="1" dirty="0"/>
              <a:t>الميلانين</a:t>
            </a:r>
            <a:r>
              <a:rPr lang="ar-IQ" sz="2000" dirty="0"/>
              <a:t> هي </a:t>
            </a:r>
            <a:r>
              <a:rPr lang="ar-IQ" sz="2000" dirty="0">
                <a:hlinkClick r:id="rId2" tooltip="خضاب"/>
              </a:rPr>
              <a:t>مادة صبغية</a:t>
            </a:r>
            <a:r>
              <a:rPr lang="ar-IQ" sz="2000" dirty="0"/>
              <a:t> </a:t>
            </a:r>
            <a:r>
              <a:rPr lang="ar-IQ" sz="2000" dirty="0">
                <a:hlinkClick r:id="rId3" tooltip="بروتين"/>
              </a:rPr>
              <a:t>بروتينية</a:t>
            </a:r>
            <a:r>
              <a:rPr lang="ar-IQ" sz="2000" dirty="0"/>
              <a:t> تُفرز من قبل خلايا تدعى الخلايا الطلائية وتكون في جلد الإنسان وكذلك في بصيلات الشعر وغيرها.</a:t>
            </a:r>
          </a:p>
          <a:p>
            <a:pPr algn="r"/>
            <a:r>
              <a:rPr lang="ar-IQ" sz="2000" dirty="0"/>
              <a:t>وهو مصطلح واسع لمجموعة من الصبغات الطبيعية الموجودة في معظم الكائنات الحية </a:t>
            </a:r>
            <a:r>
              <a:rPr lang="ar-IQ" sz="2000" dirty="0" smtClean="0"/>
              <a:t>ويتم </a:t>
            </a:r>
            <a:r>
              <a:rPr lang="ar-IQ" sz="2000" dirty="0"/>
              <a:t>إنتاج الميلانين عن طريق أكسدة الحمض الأميني </a:t>
            </a:r>
            <a:r>
              <a:rPr lang="ar-IQ" sz="2000" dirty="0" err="1">
                <a:hlinkClick r:id="rId4" tooltip="تيروسين"/>
              </a:rPr>
              <a:t>التيروسين</a:t>
            </a:r>
            <a:r>
              <a:rPr lang="ar-IQ" sz="2000" dirty="0"/>
              <a:t>، تليها البلمرة. يتم إنتاج الصبغة في مجموعة متخصصة من الخلايا المعروفة باسم الخلايا </a:t>
            </a:r>
            <a:r>
              <a:rPr lang="ar-IQ" sz="2000" dirty="0" err="1"/>
              <a:t>الميلانية</a:t>
            </a:r>
            <a:r>
              <a:rPr lang="ar-IQ" sz="2000" dirty="0" smtClean="0"/>
              <a:t>.</a:t>
            </a:r>
          </a:p>
          <a:p>
            <a:pPr algn="r"/>
            <a:r>
              <a:rPr lang="ar-IQ" sz="2000" dirty="0"/>
              <a:t>يبدأ إنتاج الميلانين في الجلد بعد التعرض للأشعة فوق البنفسجية، مما يسبب اسمرار الجلد بشكل واضح. يعتبر الميلانين ممتص فعال للضوء، والصبغة قادرة على تبديد أكثر من 99.9٪ من الأشعة فوق البنفسجية </a:t>
            </a:r>
            <a:r>
              <a:rPr lang="ar-IQ" sz="2000" dirty="0" smtClean="0"/>
              <a:t>الممتصة.</a:t>
            </a:r>
            <a:r>
              <a:rPr lang="ar-IQ" sz="2000" dirty="0"/>
              <a:t> وبسبب هذه الخاصية، يعتقد أنَّ الميلانين يحمي خلايا الجلد من أضرار الأشعة ما فوق البنفسجية، وبالتالي يحد من خطر الإصابة بالسرطان. وعلاوة على ذلك، على الرغم من أنَّ التعرض للأشعة فوق البنفسجية يرتبط بزيادة خطر الإصابة </a:t>
            </a:r>
            <a:r>
              <a:rPr lang="ar-IQ" sz="2000" dirty="0">
                <a:hlinkClick r:id="rId5" tooltip="سرطان الجلد"/>
              </a:rPr>
              <a:t>بسرطان الجلد</a:t>
            </a:r>
            <a:r>
              <a:rPr lang="ar-IQ" sz="2000" dirty="0"/>
              <a:t> الخبيث -سرطان الخلايا </a:t>
            </a:r>
            <a:r>
              <a:rPr lang="ar-IQ" sz="2000" dirty="0" err="1"/>
              <a:t>الميلانية</a:t>
            </a:r>
            <a:r>
              <a:rPr lang="ar-IQ" sz="2000" dirty="0"/>
              <a:t>- فقد أظهرت الدراسات وجود معدلات أقل للإصابة بسرطان الجلد في الأشخاص الذين لديهم تركيز أكبر من الميلانين، أي لون بشرة أكثر قتامة. ومع ذلك، لا تزال البحوث جارية لتوضيح العلاقة بين تصبُّغ الجلد والحماية بفعل الضوء.</a:t>
            </a:r>
          </a:p>
        </p:txBody>
      </p:sp>
    </p:spTree>
    <p:extLst>
      <p:ext uri="{BB962C8B-B14F-4D97-AF65-F5344CB8AC3E}">
        <p14:creationId xmlns:p14="http://schemas.microsoft.com/office/powerpoint/2010/main" val="29570818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28800" y="739588"/>
            <a:ext cx="9675812" cy="5553636"/>
          </a:xfrm>
        </p:spPr>
        <p:txBody>
          <a:bodyPr>
            <a:normAutofit fontScale="92500"/>
          </a:bodyPr>
          <a:lstStyle/>
          <a:p>
            <a:pPr marL="0" indent="0" algn="r">
              <a:lnSpc>
                <a:spcPct val="150000"/>
              </a:lnSpc>
              <a:buNone/>
            </a:pPr>
            <a:r>
              <a:rPr lang="ar-IQ" sz="2400" dirty="0"/>
              <a:t>3. سرطان </a:t>
            </a:r>
            <a:r>
              <a:rPr lang="ar-IQ" sz="2400" dirty="0" smtClean="0"/>
              <a:t>الجلد</a:t>
            </a:r>
          </a:p>
          <a:p>
            <a:pPr algn="r">
              <a:lnSpc>
                <a:spcPct val="150000"/>
              </a:lnSpc>
            </a:pPr>
            <a:r>
              <a:rPr lang="ar-IQ" sz="2400" dirty="0" smtClean="0"/>
              <a:t>ان </a:t>
            </a:r>
            <a:r>
              <a:rPr lang="ar-IQ" sz="2400" dirty="0"/>
              <a:t>سرطان الجلد يعدّ من أخطر أنواع السرطان، بحيث يصيب هذا النوع الخلايا الصبغة المسؤولة عن إفراز صبغة الميلانين</a:t>
            </a:r>
            <a:r>
              <a:rPr lang="ar-IQ" sz="2400" dirty="0" smtClean="0"/>
              <a:t>.</a:t>
            </a:r>
          </a:p>
          <a:p>
            <a:pPr algn="r">
              <a:lnSpc>
                <a:spcPct val="150000"/>
              </a:lnSpc>
            </a:pPr>
            <a:r>
              <a:rPr lang="ar-IQ" sz="2400" dirty="0" smtClean="0"/>
              <a:t>لا </a:t>
            </a:r>
            <a:r>
              <a:rPr lang="ar-IQ" sz="2400" dirty="0"/>
              <a:t>يعدّ سبب الإصابة بسرطان الجلد واضحًا، ولكنه يرتبط بالتعرض لأشعة الشمس فوق البنفسجية أو التعرض لأشعة التان، ممّا يعمل على تحفيز زيادة إفراز صبغة الميلانين، وبالتالي نمو الخلايا الصبغية بشكل غير مبرمج والإصابة بسرطان الجلد</a:t>
            </a:r>
            <a:r>
              <a:rPr lang="ar-IQ" sz="2400" dirty="0" smtClean="0"/>
              <a:t>.</a:t>
            </a:r>
          </a:p>
          <a:p>
            <a:pPr algn="r">
              <a:lnSpc>
                <a:spcPct val="150000"/>
              </a:lnSpc>
            </a:pPr>
            <a:r>
              <a:rPr lang="ar-IQ" sz="2400" dirty="0" smtClean="0"/>
              <a:t>عادةً </a:t>
            </a:r>
            <a:r>
              <a:rPr lang="ar-IQ" sz="2400" dirty="0"/>
              <a:t>ما تُصاب النساء اللاتي لا تتجاوز أعمارهن الأربعين بسرطان الجلد، ولحسن الحظ بأنه يمكن علاج هذا النوع من السرطان خصوصًا عند اكتشافه في مراحله المبكرة والحدّ من </a:t>
            </a:r>
            <a:r>
              <a:rPr lang="ar-IQ" sz="2400" dirty="0" smtClean="0"/>
              <a:t>انتشاره</a:t>
            </a:r>
            <a:endParaRPr lang="en-US" sz="2400" dirty="0"/>
          </a:p>
        </p:txBody>
      </p:sp>
    </p:spTree>
    <p:extLst>
      <p:ext uri="{BB962C8B-B14F-4D97-AF65-F5344CB8AC3E}">
        <p14:creationId xmlns:p14="http://schemas.microsoft.com/office/powerpoint/2010/main" val="8546307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سرطان الجلد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67436" y="376519"/>
            <a:ext cx="9681882" cy="6131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40244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427847" y="2904566"/>
            <a:ext cx="8915400" cy="1075764"/>
          </a:xfrm>
        </p:spPr>
        <p:txBody>
          <a:bodyPr>
            <a:normAutofit/>
          </a:bodyPr>
          <a:lstStyle/>
          <a:p>
            <a:pPr algn="ctr"/>
            <a:r>
              <a:rPr lang="ar-IQ" sz="4400" dirty="0" smtClean="0"/>
              <a:t>شكرا  جزيلا لحضوركم و اصغائكم </a:t>
            </a:r>
          </a:p>
          <a:p>
            <a:pPr algn="ctr"/>
            <a:endParaRPr lang="ar-IQ" sz="4000" dirty="0"/>
          </a:p>
          <a:p>
            <a:pPr algn="ctr"/>
            <a:endParaRPr lang="ar-IQ" sz="4000" dirty="0" smtClean="0"/>
          </a:p>
          <a:p>
            <a:pPr algn="ctr"/>
            <a:endParaRPr lang="ar-IQ" sz="4000" dirty="0"/>
          </a:p>
          <a:p>
            <a:pPr algn="ctr"/>
            <a:endParaRPr lang="ar-IQ" sz="4000" dirty="0"/>
          </a:p>
          <a:p>
            <a:pPr algn="ctr"/>
            <a:endParaRPr lang="ar-IQ" sz="4000" dirty="0" smtClean="0"/>
          </a:p>
          <a:p>
            <a:pPr algn="ctr"/>
            <a:endParaRPr lang="en-US" sz="4000" dirty="0"/>
          </a:p>
        </p:txBody>
      </p:sp>
    </p:spTree>
    <p:extLst>
      <p:ext uri="{BB962C8B-B14F-4D97-AF65-F5344CB8AC3E}">
        <p14:creationId xmlns:p14="http://schemas.microsoft.com/office/powerpoint/2010/main" val="1670651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807125"/>
          </a:xfrm>
        </p:spPr>
        <p:txBody>
          <a:bodyPr/>
          <a:lstStyle/>
          <a:p>
            <a:pPr algn="r"/>
            <a:r>
              <a:rPr lang="ar-IQ" dirty="0" smtClean="0"/>
              <a:t>مكان وجود الميلانين</a:t>
            </a:r>
            <a:endParaRPr lang="en-US" dirty="0"/>
          </a:p>
        </p:txBody>
      </p:sp>
      <p:sp>
        <p:nvSpPr>
          <p:cNvPr id="3" name="عنصر نائب للمحتوى 2"/>
          <p:cNvSpPr>
            <a:spLocks noGrp="1"/>
          </p:cNvSpPr>
          <p:nvPr>
            <p:ph idx="1"/>
          </p:nvPr>
        </p:nvSpPr>
        <p:spPr>
          <a:xfrm>
            <a:off x="2787995" y="1630017"/>
            <a:ext cx="8915400" cy="4678018"/>
          </a:xfrm>
        </p:spPr>
        <p:txBody>
          <a:bodyPr>
            <a:normAutofit fontScale="85000" lnSpcReduction="20000"/>
          </a:bodyPr>
          <a:lstStyle/>
          <a:p>
            <a:pPr algn="r">
              <a:lnSpc>
                <a:spcPct val="150000"/>
              </a:lnSpc>
            </a:pPr>
            <a:r>
              <a:rPr lang="ar-IQ" sz="2400" dirty="0"/>
              <a:t>يوجد الميلانين في عدة أجزاء من الجسم وتحديداً الجلد، والعيون، والشعر</a:t>
            </a:r>
            <a:r>
              <a:rPr lang="ar-IQ" sz="2400" dirty="0" smtClean="0"/>
              <a:t>،</a:t>
            </a:r>
            <a:r>
              <a:rPr lang="ar-IQ" sz="2400" dirty="0"/>
              <a:t>  كما أنَّه يوجد في </a:t>
            </a:r>
            <a:r>
              <a:rPr lang="ar-IQ" sz="2400" dirty="0" smtClean="0"/>
              <a:t>الأنسجة </a:t>
            </a:r>
            <a:r>
              <a:rPr lang="ar-IQ" sz="2400" dirty="0" err="1"/>
              <a:t>المصطبغة</a:t>
            </a:r>
            <a:r>
              <a:rPr lang="ar-IQ" sz="2400" dirty="0"/>
              <a:t> الموجودة خلف </a:t>
            </a:r>
            <a:r>
              <a:rPr lang="ar-IQ" sz="2400" dirty="0">
                <a:hlinkClick r:id="rId2" tooltip="قزحية"/>
              </a:rPr>
              <a:t>قزحية العين</a:t>
            </a:r>
            <a:r>
              <a:rPr lang="ar-IQ" sz="2400" dirty="0"/>
              <a:t>، وفي الخطوط الوعائية في </a:t>
            </a:r>
            <a:r>
              <a:rPr lang="ar-IQ" sz="2400" dirty="0">
                <a:hlinkClick r:id="rId3" tooltip="أذن داخلية"/>
              </a:rPr>
              <a:t>الأذن الداخلية</a:t>
            </a:r>
            <a:r>
              <a:rPr lang="ar-IQ" sz="2400" dirty="0"/>
              <a:t>. وفي أنسجة النخاع المستطيل والخلايا العصبية في الدماغ التي تحمل صبغة داخل مناطق </a:t>
            </a:r>
            <a:r>
              <a:rPr lang="ar-IQ" sz="2400" dirty="0">
                <a:hlinkClick r:id="rId4" tooltip="جذع الدماغ"/>
              </a:rPr>
              <a:t>جذع الدماغ</a:t>
            </a:r>
            <a:r>
              <a:rPr lang="ar-IQ" sz="2400" dirty="0"/>
              <a:t>، مثل الموضع الأزرق والمادة السوداء. ويوجد كذلك في المنطقة الشبكية من الغدة الكظرية.</a:t>
            </a:r>
            <a:r>
              <a:rPr lang="ar-IQ" sz="2400" dirty="0" smtClean="0"/>
              <a:t> </a:t>
            </a:r>
            <a:r>
              <a:rPr lang="ar-IQ" sz="2400" dirty="0"/>
              <a:t>تنتج هذه المادة في طبقة البشرة </a:t>
            </a:r>
            <a:r>
              <a:rPr lang="ar-IQ" sz="2400" dirty="0" smtClean="0"/>
              <a:t>في </a:t>
            </a:r>
            <a:r>
              <a:rPr lang="ar-IQ" sz="2400" dirty="0"/>
              <a:t>الجلد، والأجدر بالذكر أنّ جميع الناس يمتلكون العدد نفسه من الخلايا </a:t>
            </a:r>
            <a:r>
              <a:rPr lang="ar-IQ" sz="2400" dirty="0" err="1"/>
              <a:t>الميلانينية</a:t>
            </a:r>
            <a:r>
              <a:rPr lang="ar-IQ" sz="2400" dirty="0"/>
              <a:t> تقريباً، إلا أنّ كمية الميلانين التي تنتج تختلف من شخص إلى آخر حسب </a:t>
            </a:r>
            <a:r>
              <a:rPr lang="ar-IQ" sz="2400" dirty="0" smtClean="0"/>
              <a:t>العوامل </a:t>
            </a:r>
            <a:r>
              <a:rPr lang="ar-IQ" sz="2400" dirty="0"/>
              <a:t>الجينية، حيث تميل البشرة للون </a:t>
            </a:r>
            <a:r>
              <a:rPr lang="ar-IQ" sz="2400" dirty="0" err="1"/>
              <a:t>الأغمق</a:t>
            </a:r>
            <a:r>
              <a:rPr lang="ar-IQ" sz="2400" dirty="0"/>
              <a:t> بازدياد كمية الميلانين المصنعة فيها، ويُذكر أنّ أصحاب البشرة الداكنة ذوي كمية الميلانين الأعلى يُعتبرون أقل عرضة للتجاعيد المصاحبة لتقدم العمر وللإصابة بسرطان الجلد مقارنة بأصحاب البشرة الفاتحة.</a:t>
            </a:r>
            <a:endParaRPr lang="en-US" sz="2400" dirty="0"/>
          </a:p>
        </p:txBody>
      </p:sp>
    </p:spTree>
    <p:extLst>
      <p:ext uri="{BB962C8B-B14F-4D97-AF65-F5344CB8AC3E}">
        <p14:creationId xmlns:p14="http://schemas.microsoft.com/office/powerpoint/2010/main" val="8771080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عمل صبغة الميلانين</a:t>
            </a:r>
            <a:endParaRPr lang="en-US" dirty="0"/>
          </a:p>
        </p:txBody>
      </p:sp>
      <p:sp>
        <p:nvSpPr>
          <p:cNvPr id="3" name="عنصر نائب للمحتوى 2"/>
          <p:cNvSpPr>
            <a:spLocks noGrp="1"/>
          </p:cNvSpPr>
          <p:nvPr>
            <p:ph idx="1"/>
          </p:nvPr>
        </p:nvSpPr>
        <p:spPr>
          <a:xfrm>
            <a:off x="2589212" y="1590261"/>
            <a:ext cx="8915400" cy="4320961"/>
          </a:xfrm>
        </p:spPr>
        <p:txBody>
          <a:bodyPr>
            <a:noAutofit/>
          </a:bodyPr>
          <a:lstStyle/>
          <a:p>
            <a:pPr algn="r">
              <a:lnSpc>
                <a:spcPct val="150000"/>
              </a:lnSpc>
            </a:pPr>
            <a:r>
              <a:rPr lang="ar-IQ" sz="2400" dirty="0"/>
              <a:t>تعتبر هذه المادة المتحكمة في لون البشرة، فعند زيادة إفراز الميلانين يحدث </a:t>
            </a:r>
            <a:r>
              <a:rPr lang="ar-IQ" sz="2400" dirty="0" err="1"/>
              <a:t>إسمرار</a:t>
            </a:r>
            <a:r>
              <a:rPr lang="ar-IQ" sz="2400" dirty="0"/>
              <a:t> للبشرة، وعند قلته يحدث بياض في البشرة، وعند انعدامه يُسمى الشخص (</a:t>
            </a:r>
            <a:r>
              <a:rPr lang="ar-IQ" sz="2400" dirty="0">
                <a:hlinkClick r:id="rId2" tooltip="مهق"/>
              </a:rPr>
              <a:t>أمهق</a:t>
            </a:r>
            <a:r>
              <a:rPr lang="ar-IQ" sz="2400" dirty="0"/>
              <a:t>) ويكون أبيض تمامًا.</a:t>
            </a:r>
          </a:p>
          <a:p>
            <a:pPr algn="r">
              <a:lnSpc>
                <a:spcPct val="150000"/>
              </a:lnSpc>
            </a:pPr>
            <a:r>
              <a:rPr lang="ar-IQ" sz="2400" dirty="0"/>
              <a:t>تعتبر هذه المادة من أكبر المواد الواقية من حرارة الشمس أيضًا. وهذا يفسر </a:t>
            </a:r>
            <a:r>
              <a:rPr lang="ar-IQ" sz="2400" dirty="0" err="1"/>
              <a:t>إسمرار</a:t>
            </a:r>
            <a:r>
              <a:rPr lang="ar-IQ" sz="2400" dirty="0"/>
              <a:t> بشرة أي شخص يتعرض كثيرًا للشمس. فكلما كان لون الجلد أفتح كانت قدرته على الحماية والمقاومة أقل وأكثر عرضة للإصابة بمرض السرطان، وأشد تأثراً بالحروق. يرتبط أيضًا ظهور </a:t>
            </a:r>
            <a:r>
              <a:rPr lang="ar-IQ" sz="2400" dirty="0">
                <a:hlinkClick r:id="rId3" tooltip="شامة ميلانينية"/>
              </a:rPr>
              <a:t>الشامة</a:t>
            </a:r>
            <a:r>
              <a:rPr lang="ar-IQ" sz="2400" dirty="0"/>
              <a:t> بهذه المادة</a:t>
            </a:r>
          </a:p>
        </p:txBody>
      </p:sp>
    </p:spTree>
    <p:extLst>
      <p:ext uri="{BB962C8B-B14F-4D97-AF65-F5344CB8AC3E}">
        <p14:creationId xmlns:p14="http://schemas.microsoft.com/office/powerpoint/2010/main" val="244643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846881"/>
          </a:xfrm>
        </p:spPr>
        <p:txBody>
          <a:bodyPr>
            <a:normAutofit/>
          </a:bodyPr>
          <a:lstStyle/>
          <a:p>
            <a:pPr algn="r"/>
            <a:r>
              <a:rPr lang="ar-IQ" sz="3200" dirty="0" smtClean="0"/>
              <a:t>الهرمون المسؤول عن الميلانين</a:t>
            </a:r>
            <a:endParaRPr lang="en-US" sz="3200" dirty="0"/>
          </a:p>
        </p:txBody>
      </p:sp>
      <p:sp>
        <p:nvSpPr>
          <p:cNvPr id="3" name="عنصر نائب للمحتوى 2"/>
          <p:cNvSpPr>
            <a:spLocks noGrp="1"/>
          </p:cNvSpPr>
          <p:nvPr>
            <p:ph idx="1"/>
          </p:nvPr>
        </p:nvSpPr>
        <p:spPr>
          <a:xfrm>
            <a:off x="2589212" y="1364973"/>
            <a:ext cx="8915400" cy="4625009"/>
          </a:xfrm>
        </p:spPr>
        <p:txBody>
          <a:bodyPr>
            <a:noAutofit/>
          </a:bodyPr>
          <a:lstStyle/>
          <a:p>
            <a:pPr algn="r">
              <a:lnSpc>
                <a:spcPct val="150000"/>
              </a:lnSpc>
            </a:pPr>
            <a:r>
              <a:rPr lang="ar-IQ" sz="2400" b="1" dirty="0"/>
              <a:t>جزء </a:t>
            </a:r>
            <a:r>
              <a:rPr lang="ar-IQ" sz="2400" b="1" dirty="0">
                <a:hlinkClick r:id="rId2"/>
              </a:rPr>
              <a:t>الغدة</a:t>
            </a:r>
            <a:r>
              <a:rPr lang="ar-IQ" sz="2400" b="1" dirty="0"/>
              <a:t> النخامية المتوسط</a:t>
            </a:r>
            <a:r>
              <a:rPr lang="ar-IQ" sz="2400" dirty="0"/>
              <a:t> </a:t>
            </a:r>
            <a:r>
              <a:rPr lang="ar-IQ" sz="2400" dirty="0" smtClean="0"/>
              <a:t>هو </a:t>
            </a:r>
            <a:r>
              <a:rPr lang="ar-IQ" sz="2400" dirty="0"/>
              <a:t>الحد الفاصل بين الفصين الأمامي والخلفي من الغدة </a:t>
            </a:r>
            <a:r>
              <a:rPr lang="ar-IQ" sz="2400" dirty="0" smtClean="0"/>
              <a:t>النخامية.</a:t>
            </a:r>
            <a:r>
              <a:rPr lang="ar-IQ" sz="2400" dirty="0"/>
              <a:t> يحتوي على ثلاثة أنواع من الخلايا: الخلايا القاعدية، الخلايا الصبغية، والأكياس المليئة بالغرويات. الأكياس هي ما يتبقى من حقيبة </a:t>
            </a:r>
            <a:r>
              <a:rPr lang="ar-IQ" sz="2400" dirty="0" err="1"/>
              <a:t>راثكي</a:t>
            </a:r>
            <a:r>
              <a:rPr lang="ar-IQ" sz="2400" dirty="0"/>
              <a:t>. في </a:t>
            </a:r>
            <a:r>
              <a:rPr lang="ar-IQ" sz="2400" dirty="0">
                <a:hlinkClick r:id="rId3" tooltip="حياة"/>
              </a:rPr>
              <a:t>الحياة</a:t>
            </a:r>
            <a:r>
              <a:rPr lang="ar-IQ" sz="2400" dirty="0"/>
              <a:t> الجنينية البشرية، هذه المنطقة تنتج هرمون تحفيز الخلايا </a:t>
            </a:r>
            <a:r>
              <a:rPr lang="ar-IQ" sz="2400" dirty="0" err="1"/>
              <a:t>الصباغية</a:t>
            </a:r>
            <a:r>
              <a:rPr lang="ar-IQ" sz="2400" dirty="0"/>
              <a:t> أو كاختصار (الهرمون المحفز لصبغة الميلانين </a:t>
            </a:r>
            <a:r>
              <a:rPr lang="en-US" sz="2400" dirty="0"/>
              <a:t>MSH) </a:t>
            </a:r>
            <a:r>
              <a:rPr lang="ar-IQ" sz="2400" dirty="0"/>
              <a:t>الذي يسبب إطلاق صبغة الميلانين في الخلايا </a:t>
            </a:r>
            <a:r>
              <a:rPr lang="ar-IQ" sz="2400" dirty="0" err="1"/>
              <a:t>الصباغية</a:t>
            </a:r>
            <a:r>
              <a:rPr lang="ar-IQ" sz="2400" dirty="0"/>
              <a:t> الجلدية (الخلايا الصبغية). مع ذلك، فإن الجزء الوسيط يكون عادة إما صغير جدا أو غائب تماما في مرحلة البلوغ</a:t>
            </a:r>
            <a:endParaRPr lang="en-US" sz="2400" dirty="0"/>
          </a:p>
        </p:txBody>
      </p:sp>
    </p:spTree>
    <p:extLst>
      <p:ext uri="{BB962C8B-B14F-4D97-AF65-F5344CB8AC3E}">
        <p14:creationId xmlns:p14="http://schemas.microsoft.com/office/powerpoint/2010/main" val="186918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886638"/>
          </a:xfrm>
        </p:spPr>
        <p:txBody>
          <a:bodyPr/>
          <a:lstStyle/>
          <a:p>
            <a:pPr algn="r"/>
            <a:r>
              <a:rPr lang="ar-IQ" dirty="0" smtClean="0"/>
              <a:t>الفيتامين المسؤول عن مادة الميلانين</a:t>
            </a:r>
            <a:endParaRPr lang="en-US" dirty="0"/>
          </a:p>
        </p:txBody>
      </p:sp>
      <p:sp>
        <p:nvSpPr>
          <p:cNvPr id="3" name="عنصر نائب للمحتوى 2"/>
          <p:cNvSpPr>
            <a:spLocks noGrp="1"/>
          </p:cNvSpPr>
          <p:nvPr>
            <p:ph idx="1"/>
          </p:nvPr>
        </p:nvSpPr>
        <p:spPr>
          <a:xfrm>
            <a:off x="2589212" y="1510747"/>
            <a:ext cx="8915400" cy="4728687"/>
          </a:xfrm>
        </p:spPr>
        <p:txBody>
          <a:bodyPr>
            <a:normAutofit fontScale="85000" lnSpcReduction="20000"/>
          </a:bodyPr>
          <a:lstStyle/>
          <a:p>
            <a:pPr algn="r">
              <a:lnSpc>
                <a:spcPct val="150000"/>
              </a:lnSpc>
            </a:pPr>
            <a:r>
              <a:rPr lang="ar-IQ" sz="2000" dirty="0"/>
              <a:t>لم يتم التوصل حتى الآن إلى إثبات قاطع حول وجود أغذية تنتج مادة الميلانين، إلّا أنه من المحتمل أن بعض الأغذية قد تزيد من إنتاج الميلانين في الجسم، نذكر منها الآتي</a:t>
            </a:r>
            <a:r>
              <a:rPr lang="ar-IQ" sz="2000" dirty="0" smtClean="0"/>
              <a:t>:</a:t>
            </a:r>
          </a:p>
          <a:p>
            <a:pPr algn="r">
              <a:lnSpc>
                <a:spcPct val="150000"/>
              </a:lnSpc>
            </a:pPr>
            <a:r>
              <a:rPr lang="ar-IQ" sz="2000" b="1" dirty="0"/>
              <a:t>1. الأغذية الغنية بمضادات </a:t>
            </a:r>
            <a:r>
              <a:rPr lang="ar-IQ" sz="2000" b="1" dirty="0" smtClean="0"/>
              <a:t>الأكسدة</a:t>
            </a:r>
          </a:p>
          <a:p>
            <a:pPr algn="r">
              <a:lnSpc>
                <a:spcPct val="150000"/>
              </a:lnSpc>
            </a:pPr>
            <a:r>
              <a:rPr lang="ar-IQ" sz="2000" dirty="0" smtClean="0"/>
              <a:t>تُعد </a:t>
            </a:r>
            <a:r>
              <a:rPr lang="ar-IQ" sz="2000" dirty="0"/>
              <a:t>الأغذية الغنية بمضادات الأكسدة من أكثر أنواع الأغذية التي قد تزيد من إنتاج الميلانين في الجسم، وهي قادرة على منع أو إبطاء تلف الخلايا الناتج عن الأشعة فوق </a:t>
            </a:r>
            <a:r>
              <a:rPr lang="ar-IQ" sz="2000" dirty="0" err="1"/>
              <a:t>البنفسجية.بالرغم</a:t>
            </a:r>
            <a:r>
              <a:rPr lang="ar-IQ" sz="2000" dirty="0"/>
              <a:t> من فوائد مضادات الأكسدة إلّا أنه لا يتم الحصول على هذه الفائدة من المكملات الغذائية. ومن ضمن أنواع أغذية تنتج مادة الميلانين وغنية بمضادات الأكسدة نذكر</a:t>
            </a:r>
            <a:r>
              <a:rPr lang="ar-IQ" sz="2000" dirty="0" smtClean="0"/>
              <a:t>:</a:t>
            </a:r>
          </a:p>
          <a:p>
            <a:pPr algn="r">
              <a:lnSpc>
                <a:spcPct val="150000"/>
              </a:lnSpc>
            </a:pPr>
            <a:r>
              <a:rPr lang="ar-IQ" sz="2000" dirty="0" smtClean="0"/>
              <a:t>الفواكه</a:t>
            </a:r>
          </a:p>
          <a:p>
            <a:pPr algn="r">
              <a:lnSpc>
                <a:spcPct val="150000"/>
              </a:lnSpc>
            </a:pPr>
            <a:r>
              <a:rPr lang="ar-IQ" sz="2000" dirty="0" smtClean="0"/>
              <a:t>.الخضار</a:t>
            </a:r>
          </a:p>
          <a:p>
            <a:pPr algn="r">
              <a:lnSpc>
                <a:spcPct val="150000"/>
              </a:lnSpc>
            </a:pPr>
            <a:r>
              <a:rPr lang="ar-IQ" sz="2000" dirty="0" smtClean="0"/>
              <a:t>.</a:t>
            </a:r>
            <a:r>
              <a:rPr lang="ar-IQ" sz="2000" dirty="0" err="1" smtClean="0"/>
              <a:t>الشوكولاته</a:t>
            </a:r>
            <a:r>
              <a:rPr lang="ar-IQ" sz="2000" dirty="0" smtClean="0"/>
              <a:t> </a:t>
            </a:r>
            <a:r>
              <a:rPr lang="ar-IQ" sz="2000" dirty="0"/>
              <a:t>الداكنة</a:t>
            </a:r>
            <a:r>
              <a:rPr lang="ar-IQ" sz="2000" dirty="0" smtClean="0"/>
              <a:t>.</a:t>
            </a:r>
          </a:p>
          <a:p>
            <a:pPr algn="r">
              <a:lnSpc>
                <a:spcPct val="150000"/>
              </a:lnSpc>
            </a:pPr>
            <a:r>
              <a:rPr lang="ar-IQ" sz="2000" dirty="0" smtClean="0"/>
              <a:t>الفاصوليا.</a:t>
            </a:r>
            <a:endParaRPr lang="en-US" sz="2000" dirty="0"/>
          </a:p>
        </p:txBody>
      </p:sp>
    </p:spTree>
    <p:extLst>
      <p:ext uri="{BB962C8B-B14F-4D97-AF65-F5344CB8AC3E}">
        <p14:creationId xmlns:p14="http://schemas.microsoft.com/office/powerpoint/2010/main" val="3080611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26365" y="371060"/>
            <a:ext cx="9594574" cy="5513657"/>
          </a:xfrm>
        </p:spPr>
        <p:txBody>
          <a:bodyPr>
            <a:normAutofit fontScale="85000" lnSpcReduction="10000"/>
          </a:bodyPr>
          <a:lstStyle/>
          <a:p>
            <a:pPr algn="r">
              <a:lnSpc>
                <a:spcPct val="170000"/>
              </a:lnSpc>
            </a:pPr>
            <a:r>
              <a:rPr lang="ar-IQ" sz="2000" b="1" dirty="0"/>
              <a:t>2. الأغذية الغنية </a:t>
            </a:r>
            <a:r>
              <a:rPr lang="ar-IQ" sz="2000" b="1" dirty="0" err="1" smtClean="0"/>
              <a:t>بالفلافونيدات</a:t>
            </a:r>
            <a:r>
              <a:rPr lang="ar-IQ" sz="2000" b="1" dirty="0" smtClean="0"/>
              <a:t> </a:t>
            </a:r>
          </a:p>
          <a:p>
            <a:pPr algn="r">
              <a:lnSpc>
                <a:spcPct val="170000"/>
              </a:lnSpc>
            </a:pPr>
            <a:r>
              <a:rPr lang="ar-IQ" sz="2000" dirty="0" smtClean="0"/>
              <a:t>تؤثر </a:t>
            </a:r>
            <a:r>
              <a:rPr lang="ar-IQ" sz="2000" dirty="0"/>
              <a:t>الأغذية الغنية </a:t>
            </a:r>
            <a:r>
              <a:rPr lang="ar-IQ" sz="2000" dirty="0" err="1"/>
              <a:t>بالفلافونيدات</a:t>
            </a:r>
            <a:r>
              <a:rPr lang="ar-IQ" sz="2000" dirty="0"/>
              <a:t> على إنتاج الميلانين في الجسم، فبعضها يُعد ضمن قائمة أغذية تنتج مادة الميلانين، مثل</a:t>
            </a:r>
            <a:r>
              <a:rPr lang="ar-IQ" sz="2000" dirty="0" smtClean="0"/>
              <a:t>: الخضروات </a:t>
            </a:r>
            <a:r>
              <a:rPr lang="ar-IQ" sz="2000" dirty="0"/>
              <a:t>الورقية الداكنة</a:t>
            </a:r>
            <a:r>
              <a:rPr lang="ar-IQ" sz="2000" dirty="0" smtClean="0"/>
              <a:t>. أنواع </a:t>
            </a:r>
            <a:r>
              <a:rPr lang="ar-IQ" sz="2000" dirty="0"/>
              <a:t>التوت الداكنة</a:t>
            </a:r>
            <a:r>
              <a:rPr lang="ar-IQ" sz="2000" dirty="0" smtClean="0"/>
              <a:t>. الفواكه الحمضية. </a:t>
            </a:r>
            <a:r>
              <a:rPr lang="ar-IQ" sz="2000" dirty="0" err="1" smtClean="0"/>
              <a:t>البصل.التفاح</a:t>
            </a:r>
            <a:r>
              <a:rPr lang="ar-IQ" sz="2000" dirty="0" smtClean="0"/>
              <a:t>.</a:t>
            </a:r>
          </a:p>
          <a:p>
            <a:pPr algn="r">
              <a:lnSpc>
                <a:spcPct val="170000"/>
              </a:lnSpc>
            </a:pPr>
            <a:r>
              <a:rPr lang="ar-IQ" sz="2000" b="1" dirty="0"/>
              <a:t>3. الأغذية الغنية بفيتامين </a:t>
            </a:r>
            <a:r>
              <a:rPr lang="ar-IQ" sz="2000" b="1" dirty="0" smtClean="0"/>
              <a:t>ج </a:t>
            </a:r>
            <a:endParaRPr lang="en-US" sz="2000" b="1" dirty="0" smtClean="0"/>
          </a:p>
          <a:p>
            <a:pPr algn="r">
              <a:lnSpc>
                <a:spcPct val="170000"/>
              </a:lnSpc>
            </a:pPr>
            <a:r>
              <a:rPr lang="ar-IQ" sz="2000" dirty="0" smtClean="0"/>
              <a:t>قد </a:t>
            </a:r>
            <a:r>
              <a:rPr lang="ar-IQ" sz="2000" dirty="0"/>
              <a:t>يلعب فيتامين ج دورًا في إنتاج الميلانين وحماية الجلد من أشعة الشمس الضارة، لذا قد تُعد الأغذية الغنية بفيتامين ج ضمن قائمة أغذية تنتج مادة الميلانين، ومن أبرز هذه </a:t>
            </a:r>
            <a:r>
              <a:rPr lang="ar-IQ" sz="2000" dirty="0" smtClean="0"/>
              <a:t>الأغذية </a:t>
            </a:r>
            <a:r>
              <a:rPr lang="ar-IQ" sz="2000" dirty="0"/>
              <a:t>نذكر</a:t>
            </a:r>
            <a:r>
              <a:rPr lang="ar-IQ" sz="2000" dirty="0" smtClean="0"/>
              <a:t>: الخضروات </a:t>
            </a:r>
            <a:r>
              <a:rPr lang="ar-IQ" sz="2000" dirty="0"/>
              <a:t>داكنة </a:t>
            </a:r>
            <a:r>
              <a:rPr lang="ar-IQ" sz="2000" dirty="0" err="1" smtClean="0"/>
              <a:t>اللون.الفواكه</a:t>
            </a:r>
            <a:r>
              <a:rPr lang="ar-IQ" sz="2000" dirty="0" smtClean="0"/>
              <a:t> الحمضية .التوت</a:t>
            </a:r>
          </a:p>
          <a:p>
            <a:pPr algn="r">
              <a:lnSpc>
                <a:spcPct val="170000"/>
              </a:lnSpc>
            </a:pPr>
            <a:r>
              <a:rPr lang="ar-IQ" sz="2000" b="1" dirty="0"/>
              <a:t>4. الأغذية الغنية بفيتامين </a:t>
            </a:r>
            <a:r>
              <a:rPr lang="ar-IQ" sz="2000" b="1" dirty="0" smtClean="0"/>
              <a:t>هـ </a:t>
            </a:r>
            <a:endParaRPr lang="en-US" sz="2000" b="1" dirty="0" smtClean="0"/>
          </a:p>
          <a:p>
            <a:pPr algn="r">
              <a:lnSpc>
                <a:spcPct val="170000"/>
              </a:lnSpc>
            </a:pPr>
            <a:r>
              <a:rPr lang="ar-IQ" sz="2000" dirty="0" smtClean="0"/>
              <a:t>بجانب </a:t>
            </a:r>
            <a:r>
              <a:rPr lang="ar-IQ" sz="2000" dirty="0"/>
              <a:t>الدور الذي يلعبه فيتامين هـ في تعزيز صحة الجلد، فإنه يساعد في حماية الجلد من أشعة الشمس الضارة، ويمكن الحصول على فيتامين هـ من الآتي</a:t>
            </a:r>
            <a:r>
              <a:rPr lang="ar-IQ" sz="2000" dirty="0" smtClean="0"/>
              <a:t>: المكسرات .البذور. </a:t>
            </a:r>
            <a:r>
              <a:rPr lang="ar-IQ" sz="2000" dirty="0" err="1" smtClean="0"/>
              <a:t>البقوليات.الخضروات</a:t>
            </a:r>
            <a:r>
              <a:rPr lang="ar-IQ" sz="2000" dirty="0" smtClean="0"/>
              <a:t> </a:t>
            </a:r>
            <a:r>
              <a:rPr lang="ar-IQ" sz="2000" dirty="0"/>
              <a:t>المختلفة</a:t>
            </a:r>
            <a:r>
              <a:rPr lang="ar-IQ" sz="2000" dirty="0" smtClean="0"/>
              <a:t>. </a:t>
            </a:r>
          </a:p>
          <a:p>
            <a:pPr algn="r"/>
            <a:endParaRPr lang="en-US" dirty="0"/>
          </a:p>
        </p:txBody>
      </p:sp>
    </p:spTree>
    <p:extLst>
      <p:ext uri="{BB962C8B-B14F-4D97-AF65-F5344CB8AC3E}">
        <p14:creationId xmlns:p14="http://schemas.microsoft.com/office/powerpoint/2010/main" val="33489170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1"/>
          <p:cNvSpPr>
            <a:spLocks noGrp="1"/>
          </p:cNvSpPr>
          <p:nvPr>
            <p:ph idx="1"/>
          </p:nvPr>
        </p:nvSpPr>
        <p:spPr>
          <a:xfrm>
            <a:off x="1987550" y="277813"/>
            <a:ext cx="9517063" cy="5991225"/>
          </a:xfrm>
        </p:spPr>
        <p:txBody>
          <a:bodyPr>
            <a:normAutofit fontScale="77500" lnSpcReduction="20000"/>
          </a:bodyPr>
          <a:lstStyle/>
          <a:p>
            <a:pPr algn="r">
              <a:lnSpc>
                <a:spcPct val="170000"/>
              </a:lnSpc>
            </a:pPr>
            <a:r>
              <a:rPr lang="ar-IQ" sz="2800" b="1" dirty="0"/>
              <a:t>5. الأغذية الغنية بفيتامين </a:t>
            </a:r>
            <a:r>
              <a:rPr lang="ar-IQ" sz="2800" b="1" dirty="0" smtClean="0"/>
              <a:t>أ</a:t>
            </a:r>
            <a:endParaRPr lang="en-US" sz="2800" b="1" dirty="0" smtClean="0"/>
          </a:p>
          <a:p>
            <a:pPr algn="r">
              <a:lnSpc>
                <a:spcPct val="170000"/>
              </a:lnSpc>
            </a:pPr>
            <a:r>
              <a:rPr lang="ar-IQ" sz="2800" dirty="0" smtClean="0"/>
              <a:t>قد </a:t>
            </a:r>
            <a:r>
              <a:rPr lang="ar-IQ" sz="2800" dirty="0"/>
              <a:t>يكون فيتامين أ من أكثر أنواع الفيتامينات فعالية كأغذية تنتج مادة الميلانين، لكن لا زالت الأبحاث جارية لتأكيد فعاليته في إنتاج </a:t>
            </a:r>
            <a:r>
              <a:rPr lang="ar-IQ" sz="2800" dirty="0" err="1"/>
              <a:t>الميلانين.من</a:t>
            </a:r>
            <a:r>
              <a:rPr lang="ar-IQ" sz="2800" dirty="0"/>
              <a:t> أمثلة أغذية تنتج مادة الميلانين وغنية بفيتامين أ </a:t>
            </a:r>
            <a:r>
              <a:rPr lang="ar-IQ" sz="2800" dirty="0" err="1"/>
              <a:t>نذكر:اللحوم.الأسماك.البطاطا</a:t>
            </a:r>
            <a:r>
              <a:rPr lang="ar-IQ" sz="2800" dirty="0"/>
              <a:t> </a:t>
            </a:r>
            <a:r>
              <a:rPr lang="ar-IQ" sz="2800" dirty="0" err="1" smtClean="0"/>
              <a:t>الحلوة.الجزر.القرع</a:t>
            </a:r>
            <a:r>
              <a:rPr lang="ar-IQ" sz="2800" dirty="0" smtClean="0"/>
              <a:t>.</a:t>
            </a:r>
          </a:p>
          <a:p>
            <a:pPr algn="r">
              <a:lnSpc>
                <a:spcPct val="170000"/>
              </a:lnSpc>
            </a:pPr>
            <a:endParaRPr lang="ar-IQ" sz="2800" dirty="0"/>
          </a:p>
          <a:p>
            <a:pPr algn="r">
              <a:lnSpc>
                <a:spcPct val="170000"/>
              </a:lnSpc>
            </a:pPr>
            <a:r>
              <a:rPr lang="ar-IQ" sz="2800" b="1" dirty="0"/>
              <a:t>6. </a:t>
            </a:r>
            <a:r>
              <a:rPr lang="ar-IQ" sz="2800" b="1" dirty="0" smtClean="0"/>
              <a:t>الأعشاب</a:t>
            </a:r>
            <a:endParaRPr lang="en-US" sz="2800" b="1" dirty="0" smtClean="0"/>
          </a:p>
          <a:p>
            <a:pPr algn="r">
              <a:lnSpc>
                <a:spcPct val="170000"/>
              </a:lnSpc>
            </a:pPr>
            <a:r>
              <a:rPr lang="ar-IQ" sz="2800" dirty="0"/>
              <a:t> إن بعض الأعشاب، مثل: الكركم، والشاي الأخضر قد تساعد في رفع مستويات الميلانين، إلّا أن الأبحاث ما زالت جارية لتأكيد دور الأعشاب في إنتاج </a:t>
            </a:r>
            <a:r>
              <a:rPr lang="ar-IQ" sz="2800" dirty="0" smtClean="0"/>
              <a:t>الميلانين.</a:t>
            </a:r>
            <a:endParaRPr lang="en-US" sz="2800" dirty="0"/>
          </a:p>
        </p:txBody>
      </p:sp>
    </p:spTree>
    <p:extLst>
      <p:ext uri="{BB962C8B-B14F-4D97-AF65-F5344CB8AC3E}">
        <p14:creationId xmlns:p14="http://schemas.microsoft.com/office/powerpoint/2010/main" val="15803262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49196"/>
          </a:xfrm>
        </p:spPr>
        <p:txBody>
          <a:bodyPr/>
          <a:lstStyle/>
          <a:p>
            <a:pPr algn="r"/>
            <a:r>
              <a:rPr lang="ar-IQ" dirty="0" smtClean="0"/>
              <a:t>نقص صبغة الميلانين</a:t>
            </a:r>
            <a:endParaRPr lang="en-US" dirty="0"/>
          </a:p>
        </p:txBody>
      </p:sp>
      <p:sp>
        <p:nvSpPr>
          <p:cNvPr id="3" name="عنصر نائب للمحتوى 2"/>
          <p:cNvSpPr>
            <a:spLocks noGrp="1"/>
          </p:cNvSpPr>
          <p:nvPr>
            <p:ph idx="1"/>
          </p:nvPr>
        </p:nvSpPr>
        <p:spPr>
          <a:xfrm>
            <a:off x="2589212" y="1411941"/>
            <a:ext cx="8915400" cy="4921624"/>
          </a:xfrm>
        </p:spPr>
        <p:txBody>
          <a:bodyPr>
            <a:normAutofit lnSpcReduction="10000"/>
          </a:bodyPr>
          <a:lstStyle/>
          <a:p>
            <a:pPr marL="0" indent="0" algn="r">
              <a:lnSpc>
                <a:spcPct val="150000"/>
              </a:lnSpc>
              <a:buNone/>
            </a:pPr>
            <a:r>
              <a:rPr lang="ar-IQ" sz="2800" dirty="0"/>
              <a:t>حالة نقص صبغة الميلانين هي عيب خَلقي نادر يظهر لدى المصاب فيه بقع غير عادية فاتحة اللون على الجلد مع مشكلات في العيون والجهاز العصبي والهيكل العظمي، وقد يكون نقص صبغة الميلانين في كامل الجسم، أو موضعي في أجزاء مختلفة من </a:t>
            </a:r>
            <a:r>
              <a:rPr lang="ar-IQ" sz="2800" dirty="0" err="1"/>
              <a:t>الجسم.قد</a:t>
            </a:r>
            <a:r>
              <a:rPr lang="ar-IQ" sz="2800" dirty="0"/>
              <a:t> تحدث هذه المشكلة بسبب التعرض لصدمة أو مرض، وتظهر منذ الولادة أو قد تظهر لاحقًا، إذ تتميز بظهور بقع، أو خطوط، أو مناطق حلزونية الشكل ذات </a:t>
            </a:r>
            <a:r>
              <a:rPr lang="ar-IQ" sz="2800" dirty="0" smtClean="0"/>
              <a:t>لون ابيض</a:t>
            </a:r>
          </a:p>
          <a:p>
            <a:pPr marL="0" indent="0" algn="r">
              <a:buNone/>
            </a:pPr>
            <a:endParaRPr lang="en-US" dirty="0"/>
          </a:p>
        </p:txBody>
      </p:sp>
    </p:spTree>
    <p:extLst>
      <p:ext uri="{BB962C8B-B14F-4D97-AF65-F5344CB8AC3E}">
        <p14:creationId xmlns:p14="http://schemas.microsoft.com/office/powerpoint/2010/main" val="180550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150</TotalTime>
  <Words>910</Words>
  <Application>Microsoft Office PowerPoint</Application>
  <PresentationFormat>شاشة عريضة</PresentationFormat>
  <Paragraphs>70</Paragraphs>
  <Slides>22</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22</vt:i4>
      </vt:variant>
    </vt:vector>
  </HeadingPairs>
  <TitlesOfParts>
    <vt:vector size="27" baseType="lpstr">
      <vt:lpstr>Arial</vt:lpstr>
      <vt:lpstr>Century Gothic</vt:lpstr>
      <vt:lpstr>Tahoma</vt:lpstr>
      <vt:lpstr>Wingdings 3</vt:lpstr>
      <vt:lpstr>ربطة</vt:lpstr>
      <vt:lpstr>الميلانين ,أسبابه وامراضه</vt:lpstr>
      <vt:lpstr>الميلانين </vt:lpstr>
      <vt:lpstr>مكان وجود الميلانين</vt:lpstr>
      <vt:lpstr>عمل صبغة الميلانين</vt:lpstr>
      <vt:lpstr>الهرمون المسؤول عن الميلانين</vt:lpstr>
      <vt:lpstr>الفيتامين المسؤول عن مادة الميلانين</vt:lpstr>
      <vt:lpstr>عرض تقديمي في PowerPoint</vt:lpstr>
      <vt:lpstr>عرض تقديمي في PowerPoint</vt:lpstr>
      <vt:lpstr>نقص صبغة الميلانين</vt:lpstr>
      <vt:lpstr>أسباب نقص صبغة الميلانين</vt:lpstr>
      <vt:lpstr>اعراض نقص صبغة الميلانين</vt:lpstr>
      <vt:lpstr>امراض نقص صبغة الميلانين ((hypomelanosis</vt:lpstr>
      <vt:lpstr>عرض تقديمي في PowerPoint</vt:lpstr>
      <vt:lpstr>عرض تقديمي في PowerPoint</vt:lpstr>
      <vt:lpstr>عرض تقديمي في PowerPoint</vt:lpstr>
      <vt:lpstr>امراض زيادة انتاج الميلانين</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الميلانين ,أسبابه وامراضه</dc:title>
  <dc:creator>Maher</dc:creator>
  <cp:lastModifiedBy>Maher</cp:lastModifiedBy>
  <cp:revision>17</cp:revision>
  <dcterms:created xsi:type="dcterms:W3CDTF">2024-05-14T13:34:37Z</dcterms:created>
  <dcterms:modified xsi:type="dcterms:W3CDTF">2024-05-18T14:24:25Z</dcterms:modified>
</cp:coreProperties>
</file>